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2" d="100"/>
          <a:sy n="62" d="100"/>
        </p:scale>
        <p:origin x="327" y="3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755890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2504242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500"/>
              </a:lnSpc>
              <a:buNone/>
            </a:pPr>
            <a:r>
              <a:rPr lang="zh-TW" altLang="en-US" sz="4400" dirty="0">
                <a:solidFill>
                  <a:srgbClr val="FFD9BE"/>
                </a:solidFill>
                <a:latin typeface="+mj-lt"/>
                <a:ea typeface="Quattrocento" pitchFamily="34" charset="-122"/>
                <a:cs typeface="Quattrocento" pitchFamily="34" charset="-120"/>
              </a:rPr>
              <a:t>測具與管理</a:t>
            </a:r>
            <a:endParaRPr lang="en-US" sz="4400" dirty="0">
              <a:latin typeface="+mj-lt"/>
            </a:endParaRPr>
          </a:p>
        </p:txBody>
      </p:sp>
      <p:sp>
        <p:nvSpPr>
          <p:cNvPr id="4" name="Text 1"/>
          <p:cNvSpPr/>
          <p:nvPr/>
        </p:nvSpPr>
        <p:spPr>
          <a:xfrm>
            <a:off x="837724" y="4271248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zh-TW" altLang="en-US" sz="1850" dirty="0">
                <a:solidFill>
                  <a:srgbClr val="F9EEE7"/>
                </a:solidFill>
                <a:latin typeface="+mj-lt"/>
                <a:ea typeface="Quattrocento" pitchFamily="34" charset="-122"/>
                <a:cs typeface="Quattrocento" pitchFamily="34" charset="-120"/>
              </a:rPr>
              <a:t>透過量化及程式化顯出</a:t>
            </a:r>
            <a:r>
              <a:rPr lang="en-US" sz="1850" dirty="0" err="1">
                <a:solidFill>
                  <a:srgbClr val="F9EEE7"/>
                </a:solidFill>
                <a:latin typeface="+mj-lt"/>
                <a:ea typeface="Quattrocento" pitchFamily="34" charset="-122"/>
                <a:cs typeface="Quattrocento" pitchFamily="34" charset="-120"/>
              </a:rPr>
              <a:t>生產</a:t>
            </a:r>
            <a:r>
              <a:rPr lang="zh-TW" altLang="en-US" sz="1850" dirty="0">
                <a:solidFill>
                  <a:srgbClr val="F9EEE7"/>
                </a:solidFill>
                <a:latin typeface="+mj-lt"/>
                <a:ea typeface="Quattrocento" pitchFamily="34" charset="-122"/>
                <a:cs typeface="Quattrocento" pitchFamily="34" charset="-120"/>
              </a:rPr>
              <a:t>需求可視化</a:t>
            </a:r>
            <a:r>
              <a:rPr lang="en-US" sz="1850" dirty="0">
                <a:solidFill>
                  <a:srgbClr val="F9EEE7"/>
                </a:solidFill>
                <a:latin typeface="+mj-lt"/>
                <a:ea typeface="Quattrocento" pitchFamily="34" charset="-122"/>
                <a:cs typeface="Quattrocento" pitchFamily="34" charset="-120"/>
              </a:rPr>
              <a:t>。</a:t>
            </a:r>
            <a:r>
              <a:rPr lang="en-US" sz="1850" dirty="0" err="1">
                <a:solidFill>
                  <a:srgbClr val="F9EEE7"/>
                </a:solidFill>
                <a:latin typeface="+mj-lt"/>
                <a:ea typeface="Quattrocento" pitchFamily="34" charset="-122"/>
                <a:cs typeface="Quattrocento" pitchFamily="34" charset="-120"/>
              </a:rPr>
              <a:t>內容涵蓋從生產需求到治具管理的各個環節。透過數據分析，實現</a:t>
            </a:r>
            <a:r>
              <a:rPr lang="zh-TW" altLang="en-US" sz="1850" dirty="0">
                <a:solidFill>
                  <a:srgbClr val="F9EEE7"/>
                </a:solidFill>
                <a:latin typeface="+mj-lt"/>
                <a:ea typeface="Quattrocento" pitchFamily="34" charset="-122"/>
                <a:cs typeface="Quattrocento" pitchFamily="34" charset="-120"/>
              </a:rPr>
              <a:t>效率及可靠的生產</a:t>
            </a:r>
            <a:r>
              <a:rPr lang="en-US" sz="1850" dirty="0">
                <a:solidFill>
                  <a:srgbClr val="F9EEE7"/>
                </a:solidFill>
                <a:latin typeface="+mj-lt"/>
                <a:ea typeface="Quattrocento" pitchFamily="34" charset="-122"/>
                <a:cs typeface="Quattrocento" pitchFamily="34" charset="-120"/>
              </a:rPr>
              <a:t>。</a:t>
            </a:r>
            <a:endParaRPr lang="en-US" sz="1850" dirty="0">
              <a:latin typeface="+mj-lt"/>
            </a:endParaRPr>
          </a:p>
        </p:txBody>
      </p:sp>
      <p:sp>
        <p:nvSpPr>
          <p:cNvPr id="5" name="Shape 2"/>
          <p:cNvSpPr/>
          <p:nvPr/>
        </p:nvSpPr>
        <p:spPr>
          <a:xfrm>
            <a:off x="837724" y="5324356"/>
            <a:ext cx="382905" cy="382905"/>
          </a:xfrm>
          <a:prstGeom prst="roundRect">
            <a:avLst>
              <a:gd name="adj" fmla="val 23878209"/>
            </a:avLst>
          </a:prstGeom>
          <a:noFill/>
          <a:ln w="7620">
            <a:solidFill>
              <a:srgbClr val="4D4D51"/>
            </a:solidFill>
            <a:prstDash val="solid"/>
          </a:ln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344" y="5331976"/>
            <a:ext cx="367665" cy="36766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340287" y="5306497"/>
            <a:ext cx="1794510" cy="418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altLang="zh-TW" sz="2350" b="1" dirty="0">
                <a:solidFill>
                  <a:srgbClr val="F9EEE7"/>
                </a:solidFill>
                <a:latin typeface="+mj-lt"/>
                <a:ea typeface="Quattrocento Bold" pitchFamily="34" charset="-122"/>
              </a:rPr>
              <a:t>Nelson</a:t>
            </a:r>
            <a:r>
              <a:rPr lang="zh-TW" altLang="en-US" sz="2350" b="1" dirty="0">
                <a:solidFill>
                  <a:srgbClr val="F9EEE7"/>
                </a:solidFill>
                <a:latin typeface="+mj-lt"/>
                <a:ea typeface="Quattrocento Bold" pitchFamily="34" charset="-122"/>
              </a:rPr>
              <a:t> </a:t>
            </a:r>
            <a:r>
              <a:rPr lang="en-US" altLang="zh-TW" sz="2350" b="1" dirty="0">
                <a:solidFill>
                  <a:srgbClr val="F9EEE7"/>
                </a:solidFill>
                <a:latin typeface="+mj-lt"/>
                <a:ea typeface="Quattrocento Bold" pitchFamily="34" charset="-122"/>
              </a:rPr>
              <a:t>Hsieh</a:t>
            </a:r>
            <a:endParaRPr lang="en-US" sz="2350" dirty="0">
              <a:latin typeface="+mj-l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138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16504" y="652224"/>
            <a:ext cx="6695242" cy="697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50"/>
              </a:lnSpc>
              <a:buNone/>
            </a:pPr>
            <a:r>
              <a:rPr lang="en-US" sz="4350" dirty="0" err="1">
                <a:solidFill>
                  <a:srgbClr val="FFD9BE"/>
                </a:solidFill>
                <a:latin typeface="+mj-lt"/>
                <a:ea typeface="Quattrocento" pitchFamily="34" charset="-122"/>
                <a:cs typeface="Quattrocento" pitchFamily="34" charset="-120"/>
              </a:rPr>
              <a:t>數據驅動，精益求精</a:t>
            </a:r>
            <a:endParaRPr lang="en-US" sz="4350" dirty="0">
              <a:latin typeface="+mj-lt"/>
            </a:endParaRPr>
          </a:p>
        </p:txBody>
      </p:sp>
      <p:sp>
        <p:nvSpPr>
          <p:cNvPr id="4" name="Text 1"/>
          <p:cNvSpPr/>
          <p:nvPr/>
        </p:nvSpPr>
        <p:spPr>
          <a:xfrm>
            <a:off x="6316504" y="1824038"/>
            <a:ext cx="3564017" cy="7825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6150"/>
              </a:lnSpc>
              <a:buNone/>
            </a:pPr>
            <a:endParaRPr lang="en-US" sz="6150" dirty="0">
              <a:latin typeface="+mj-lt"/>
            </a:endParaRPr>
          </a:p>
        </p:txBody>
      </p:sp>
      <p:sp>
        <p:nvSpPr>
          <p:cNvPr id="5" name="Text 2"/>
          <p:cNvSpPr/>
          <p:nvPr/>
        </p:nvSpPr>
        <p:spPr>
          <a:xfrm>
            <a:off x="6703338" y="2903101"/>
            <a:ext cx="2790349" cy="3488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150" dirty="0">
                <a:solidFill>
                  <a:srgbClr val="F9EEE7"/>
                </a:solidFill>
                <a:latin typeface="+mj-lt"/>
                <a:ea typeface="Quattrocento" pitchFamily="34" charset="-122"/>
                <a:cs typeface="Quattrocento" pitchFamily="34" charset="-120"/>
              </a:rPr>
              <a:t>效率提升</a:t>
            </a:r>
            <a:endParaRPr lang="en-US" sz="2150" dirty="0">
              <a:latin typeface="+mj-lt"/>
            </a:endParaRPr>
          </a:p>
        </p:txBody>
      </p:sp>
      <p:sp>
        <p:nvSpPr>
          <p:cNvPr id="6" name="Text 3"/>
          <p:cNvSpPr/>
          <p:nvPr/>
        </p:nvSpPr>
        <p:spPr>
          <a:xfrm>
            <a:off x="6316504" y="3394234"/>
            <a:ext cx="3564017" cy="3794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5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+mj-lt"/>
                <a:ea typeface="Quattrocento" pitchFamily="34" charset="-122"/>
                <a:cs typeface="Quattrocento" pitchFamily="34" charset="-120"/>
              </a:rPr>
              <a:t>提升生產效率。</a:t>
            </a:r>
            <a:endParaRPr lang="en-US" sz="1850" dirty="0">
              <a:latin typeface="+mj-lt"/>
            </a:endParaRPr>
          </a:p>
        </p:txBody>
      </p:sp>
      <p:sp>
        <p:nvSpPr>
          <p:cNvPr id="7" name="Text 4"/>
          <p:cNvSpPr/>
          <p:nvPr/>
        </p:nvSpPr>
        <p:spPr>
          <a:xfrm>
            <a:off x="10236279" y="1824038"/>
            <a:ext cx="3564017" cy="7825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6150"/>
              </a:lnSpc>
              <a:buNone/>
            </a:pPr>
            <a:endParaRPr lang="en-US" sz="6150" dirty="0">
              <a:latin typeface="+mj-lt"/>
            </a:endParaRPr>
          </a:p>
        </p:txBody>
      </p:sp>
      <p:sp>
        <p:nvSpPr>
          <p:cNvPr id="8" name="Text 5"/>
          <p:cNvSpPr/>
          <p:nvPr/>
        </p:nvSpPr>
        <p:spPr>
          <a:xfrm>
            <a:off x="10623113" y="2903101"/>
            <a:ext cx="2790349" cy="3488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150" dirty="0">
                <a:solidFill>
                  <a:srgbClr val="F9EEE7"/>
                </a:solidFill>
                <a:latin typeface="+mj-lt"/>
                <a:ea typeface="Quattrocento" pitchFamily="34" charset="-122"/>
                <a:cs typeface="Quattrocento" pitchFamily="34" charset="-120"/>
              </a:rPr>
              <a:t>MTBF</a:t>
            </a:r>
            <a:endParaRPr lang="en-US" sz="2150" dirty="0">
              <a:latin typeface="+mj-lt"/>
            </a:endParaRPr>
          </a:p>
        </p:txBody>
      </p:sp>
      <p:sp>
        <p:nvSpPr>
          <p:cNvPr id="9" name="Text 6"/>
          <p:cNvSpPr/>
          <p:nvPr/>
        </p:nvSpPr>
        <p:spPr>
          <a:xfrm>
            <a:off x="10236279" y="3394234"/>
            <a:ext cx="3564017" cy="3794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5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+mj-lt"/>
                <a:ea typeface="Quattrocento" pitchFamily="34" charset="-122"/>
                <a:cs typeface="Quattrocento" pitchFamily="34" charset="-120"/>
              </a:rPr>
              <a:t>MTBF提升。</a:t>
            </a:r>
            <a:endParaRPr lang="en-US" sz="1850" dirty="0">
              <a:latin typeface="+mj-lt"/>
            </a:endParaRPr>
          </a:p>
        </p:txBody>
      </p:sp>
      <p:sp>
        <p:nvSpPr>
          <p:cNvPr id="10" name="Text 7"/>
          <p:cNvSpPr/>
          <p:nvPr/>
        </p:nvSpPr>
        <p:spPr>
          <a:xfrm>
            <a:off x="8276392" y="4603790"/>
            <a:ext cx="3564017" cy="7825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6150"/>
              </a:lnSpc>
              <a:buNone/>
            </a:pPr>
            <a:endParaRPr lang="en-US" sz="6150" dirty="0">
              <a:latin typeface="+mj-lt"/>
            </a:endParaRPr>
          </a:p>
        </p:txBody>
      </p:sp>
      <p:sp>
        <p:nvSpPr>
          <p:cNvPr id="11" name="Text 8"/>
          <p:cNvSpPr/>
          <p:nvPr/>
        </p:nvSpPr>
        <p:spPr>
          <a:xfrm>
            <a:off x="8663226" y="5682853"/>
            <a:ext cx="2790349" cy="3488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150" dirty="0">
                <a:solidFill>
                  <a:srgbClr val="F9EEE7"/>
                </a:solidFill>
                <a:latin typeface="+mj-lt"/>
                <a:ea typeface="Quattrocento" pitchFamily="34" charset="-122"/>
                <a:cs typeface="Quattrocento" pitchFamily="34" charset="-120"/>
              </a:rPr>
              <a:t>不良率</a:t>
            </a:r>
            <a:endParaRPr lang="en-US" sz="2150" dirty="0">
              <a:latin typeface="+mj-lt"/>
            </a:endParaRPr>
          </a:p>
        </p:txBody>
      </p:sp>
      <p:sp>
        <p:nvSpPr>
          <p:cNvPr id="12" name="Text 9"/>
          <p:cNvSpPr/>
          <p:nvPr/>
        </p:nvSpPr>
        <p:spPr>
          <a:xfrm>
            <a:off x="8276392" y="6173986"/>
            <a:ext cx="3564017" cy="3794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5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+mj-lt"/>
                <a:ea typeface="Quattrocento" pitchFamily="34" charset="-122"/>
                <a:cs typeface="Quattrocento" pitchFamily="34" charset="-120"/>
              </a:rPr>
              <a:t>降低不良率。</a:t>
            </a:r>
            <a:endParaRPr lang="en-US" sz="1850" dirty="0">
              <a:latin typeface="+mj-lt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6316504" y="6820257"/>
            <a:ext cx="7483792" cy="7589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+mj-lt"/>
                <a:ea typeface="Quattrocento" pitchFamily="34" charset="-122"/>
                <a:cs typeface="Quattrocento" pitchFamily="34" charset="-120"/>
              </a:rPr>
              <a:t>數據分析是持續改善的基礎。透過流程優化，提升生產力。打造更高效、更穩定的生產環境。</a:t>
            </a:r>
            <a:endParaRPr lang="en-US" sz="1850" dirty="0">
              <a:latin typeface="+mj-l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64480" y="619041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D9BE"/>
                </a:solidFill>
                <a:latin typeface="+mj-lt"/>
                <a:ea typeface="Quattrocento" pitchFamily="34" charset="-122"/>
                <a:cs typeface="Quattrocento" pitchFamily="34" charset="-120"/>
              </a:rPr>
              <a:t>生產需求與請購流程</a:t>
            </a:r>
            <a:endParaRPr lang="en-US" sz="4400" dirty="0">
              <a:latin typeface="+mj-lt"/>
            </a:endParaRPr>
          </a:p>
        </p:txBody>
      </p:sp>
      <p:sp>
        <p:nvSpPr>
          <p:cNvPr id="3" name="Text 1"/>
          <p:cNvSpPr/>
          <p:nvPr/>
        </p:nvSpPr>
        <p:spPr>
          <a:xfrm>
            <a:off x="837724" y="3488888"/>
            <a:ext cx="3659029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zh-TW" altLang="en-US" sz="2200" dirty="0">
                <a:solidFill>
                  <a:srgbClr val="FFD9BE"/>
                </a:solidFill>
                <a:latin typeface="+mj-lt"/>
                <a:ea typeface="Quattrocento" pitchFamily="34" charset="-122"/>
                <a:cs typeface="Quattrocento" pitchFamily="34" charset="-120"/>
              </a:rPr>
              <a:t>生產需求</a:t>
            </a:r>
            <a:endParaRPr lang="en-US" sz="2200" dirty="0">
              <a:latin typeface="+mj-lt"/>
            </a:endParaRPr>
          </a:p>
        </p:txBody>
      </p:sp>
      <p:sp>
        <p:nvSpPr>
          <p:cNvPr id="4" name="Text 2"/>
          <p:cNvSpPr/>
          <p:nvPr/>
        </p:nvSpPr>
        <p:spPr>
          <a:xfrm>
            <a:off x="837724" y="4080153"/>
            <a:ext cx="392858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altLang="zh-TW" sz="1850" dirty="0">
                <a:solidFill>
                  <a:srgbClr val="F9EEE7"/>
                </a:solidFill>
                <a:latin typeface="+mj-lt"/>
                <a:ea typeface="Quattrocento" pitchFamily="34" charset="-122"/>
                <a:cs typeface="Quattrocento" pitchFamily="34" charset="-120"/>
              </a:rPr>
              <a:t>FCT-BOM</a:t>
            </a:r>
            <a:r>
              <a:rPr lang="zh-TW" altLang="en-US" sz="1850" dirty="0">
                <a:solidFill>
                  <a:srgbClr val="F9EEE7"/>
                </a:solidFill>
                <a:latin typeface="+mj-lt"/>
                <a:ea typeface="Quattrocento" pitchFamily="34" charset="-122"/>
                <a:cs typeface="Quattrocento" pitchFamily="34" charset="-120"/>
              </a:rPr>
              <a:t>建立，程式化的精準數據。</a:t>
            </a:r>
            <a:endParaRPr lang="en-US" sz="1850" dirty="0">
              <a:latin typeface="+mj-lt"/>
            </a:endParaRPr>
          </a:p>
        </p:txBody>
      </p:sp>
      <p:sp>
        <p:nvSpPr>
          <p:cNvPr id="5" name="Text 3"/>
          <p:cNvSpPr/>
          <p:nvPr/>
        </p:nvSpPr>
        <p:spPr>
          <a:xfrm>
            <a:off x="837724" y="5061585"/>
            <a:ext cx="392858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zh-TW" altLang="en-US" sz="1850" dirty="0">
                <a:solidFill>
                  <a:srgbClr val="F9EEE7"/>
                </a:solidFill>
                <a:latin typeface="+mj-lt"/>
                <a:ea typeface="Quattrocento" pitchFamily="34" charset="-122"/>
                <a:cs typeface="Quattrocento" pitchFamily="34" charset="-120"/>
              </a:rPr>
              <a:t>生產需求及使用被量化，</a:t>
            </a:r>
            <a:r>
              <a:rPr lang="en-US" sz="1850" dirty="0" err="1">
                <a:solidFill>
                  <a:srgbClr val="F9EEE7"/>
                </a:solidFill>
                <a:latin typeface="+mj-lt"/>
                <a:ea typeface="Quattrocento" pitchFamily="34" charset="-122"/>
                <a:cs typeface="Quattrocento" pitchFamily="34" charset="-120"/>
              </a:rPr>
              <a:t>運用數據</a:t>
            </a:r>
            <a:r>
              <a:rPr lang="zh-TW" altLang="en-US" sz="1850" dirty="0">
                <a:solidFill>
                  <a:srgbClr val="F9EEE7"/>
                </a:solidFill>
                <a:latin typeface="+mj-lt"/>
                <a:ea typeface="Quattrocento" pitchFamily="34" charset="-122"/>
                <a:cs typeface="Quattrocento" pitchFamily="34" charset="-120"/>
              </a:rPr>
              <a:t>進而掌握治工</a:t>
            </a:r>
            <a:r>
              <a:rPr lang="en-US" sz="1850" dirty="0">
                <a:solidFill>
                  <a:srgbClr val="F9EEE7"/>
                </a:solidFill>
                <a:latin typeface="+mj-lt"/>
                <a:ea typeface="Quattrocento" pitchFamily="34" charset="-122"/>
                <a:cs typeface="Quattrocento" pitchFamily="34" charset="-120"/>
              </a:rPr>
              <a:t>具</a:t>
            </a:r>
            <a:r>
              <a:rPr lang="zh-TW" altLang="en-US" sz="1850" dirty="0">
                <a:solidFill>
                  <a:srgbClr val="F9EEE7"/>
                </a:solidFill>
                <a:latin typeface="+mj-lt"/>
                <a:ea typeface="Quattrocento" pitchFamily="34" charset="-122"/>
                <a:cs typeface="Quattrocento" pitchFamily="34" charset="-120"/>
              </a:rPr>
              <a:t>需求、管理、異常數據。</a:t>
            </a:r>
            <a:endParaRPr lang="en-US" sz="1850" dirty="0">
              <a:latin typeface="+mj-lt"/>
            </a:endParaRPr>
          </a:p>
        </p:txBody>
      </p:sp>
      <p:sp>
        <p:nvSpPr>
          <p:cNvPr id="6" name="Text 4"/>
          <p:cNvSpPr/>
          <p:nvPr/>
        </p:nvSpPr>
        <p:spPr>
          <a:xfrm>
            <a:off x="5357813" y="3488888"/>
            <a:ext cx="3309461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zh-TW" altLang="en-US" sz="2200" dirty="0">
                <a:solidFill>
                  <a:srgbClr val="FFD9BE"/>
                </a:solidFill>
                <a:latin typeface="+mj-lt"/>
                <a:ea typeface="Quattrocento" pitchFamily="34" charset="-122"/>
                <a:cs typeface="Quattrocento" pitchFamily="34" charset="-120"/>
              </a:rPr>
              <a:t>請購流程</a:t>
            </a:r>
            <a:endParaRPr lang="en-US" sz="2200" dirty="0">
              <a:latin typeface="+mj-lt"/>
            </a:endParaRPr>
          </a:p>
        </p:txBody>
      </p:sp>
      <p:sp>
        <p:nvSpPr>
          <p:cNvPr id="7" name="Text 5"/>
          <p:cNvSpPr/>
          <p:nvPr/>
        </p:nvSpPr>
        <p:spPr>
          <a:xfrm>
            <a:off x="5357813" y="4080153"/>
            <a:ext cx="392858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zh-TW" altLang="en-US" sz="1850" dirty="0">
                <a:solidFill>
                  <a:srgbClr val="F9EEE7"/>
                </a:solidFill>
                <a:latin typeface="+mj-lt"/>
                <a:ea typeface="Quattrocento" pitchFamily="34" charset="-122"/>
                <a:cs typeface="Quattrocento" pitchFamily="34" charset="-120"/>
              </a:rPr>
              <a:t>透過</a:t>
            </a:r>
            <a:r>
              <a:rPr lang="en-US" altLang="zh-TW" sz="1850" dirty="0">
                <a:solidFill>
                  <a:srgbClr val="F9EEE7"/>
                </a:solidFill>
                <a:latin typeface="+mj-lt"/>
                <a:ea typeface="Quattrocento" pitchFamily="34" charset="-122"/>
                <a:cs typeface="Quattrocento" pitchFamily="34" charset="-120"/>
              </a:rPr>
              <a:t>FCT-BOM</a:t>
            </a:r>
            <a:r>
              <a:rPr lang="zh-TW" altLang="en-US" sz="1850" dirty="0">
                <a:solidFill>
                  <a:srgbClr val="F9EEE7"/>
                </a:solidFill>
                <a:latin typeface="+mj-lt"/>
                <a:ea typeface="Quattrocento" pitchFamily="34" charset="-122"/>
                <a:cs typeface="Quattrocento" pitchFamily="34" charset="-120"/>
              </a:rPr>
              <a:t>精準算出生產需求且推進請購進程。</a:t>
            </a:r>
            <a:endParaRPr lang="en-US" sz="1850" dirty="0">
              <a:latin typeface="+mj-lt"/>
            </a:endParaRPr>
          </a:p>
        </p:txBody>
      </p:sp>
      <p:sp>
        <p:nvSpPr>
          <p:cNvPr id="8" name="Text 6"/>
          <p:cNvSpPr/>
          <p:nvPr/>
        </p:nvSpPr>
        <p:spPr>
          <a:xfrm>
            <a:off x="5357813" y="5061585"/>
            <a:ext cx="392858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+mj-lt"/>
                <a:ea typeface="Quattrocento" pitchFamily="34" charset="-122"/>
                <a:cs typeface="Quattrocento" pitchFamily="34" charset="-120"/>
              </a:rPr>
              <a:t>提升請購效率，縮短生產準備時間。</a:t>
            </a:r>
            <a:endParaRPr lang="en-US" sz="1850" dirty="0">
              <a:latin typeface="+mj-lt"/>
            </a:endParaRPr>
          </a:p>
        </p:txBody>
      </p:sp>
      <p:sp>
        <p:nvSpPr>
          <p:cNvPr id="9" name="Text 7"/>
          <p:cNvSpPr/>
          <p:nvPr/>
        </p:nvSpPr>
        <p:spPr>
          <a:xfrm>
            <a:off x="9877901" y="348888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endParaRPr lang="en-US" sz="2200" dirty="0">
              <a:latin typeface="+mj-lt"/>
            </a:endParaRPr>
          </a:p>
        </p:txBody>
      </p:sp>
      <p:sp>
        <p:nvSpPr>
          <p:cNvPr id="10" name="Text 8"/>
          <p:cNvSpPr/>
          <p:nvPr/>
        </p:nvSpPr>
        <p:spPr>
          <a:xfrm>
            <a:off x="9877901" y="4080153"/>
            <a:ext cx="392858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zh-TW" altLang="en-US" sz="1850" dirty="0">
                <a:solidFill>
                  <a:srgbClr val="F9EEE7"/>
                </a:solidFill>
                <a:latin typeface="+mj-lt"/>
                <a:ea typeface="Quattrocento" pitchFamily="34" charset="-122"/>
                <a:cs typeface="Quattrocento" pitchFamily="34" charset="-120"/>
              </a:rPr>
              <a:t>減少不必要的成本浪費及有效生產。</a:t>
            </a:r>
            <a:endParaRPr lang="en-US" altLang="zh-TW" sz="1850" dirty="0">
              <a:solidFill>
                <a:srgbClr val="F9EEE7"/>
              </a:solidFill>
              <a:latin typeface="+mj-lt"/>
              <a:ea typeface="Quattrocento" pitchFamily="34" charset="-122"/>
              <a:cs typeface="Quattrocento" pitchFamily="34" charset="-120"/>
            </a:endParaRPr>
          </a:p>
        </p:txBody>
      </p:sp>
      <p:sp>
        <p:nvSpPr>
          <p:cNvPr id="12" name="Text 4">
            <a:extLst>
              <a:ext uri="{FF2B5EF4-FFF2-40B4-BE49-F238E27FC236}">
                <a16:creationId xmlns:a16="http://schemas.microsoft.com/office/drawing/2014/main" id="{C709D763-6806-026A-1437-CC36ABA7A787}"/>
              </a:ext>
            </a:extLst>
          </p:cNvPr>
          <p:cNvSpPr/>
          <p:nvPr/>
        </p:nvSpPr>
        <p:spPr>
          <a:xfrm>
            <a:off x="9813272" y="3451278"/>
            <a:ext cx="3309461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zh-TW" altLang="en-US" sz="2200" dirty="0">
                <a:solidFill>
                  <a:srgbClr val="FFD9BE"/>
                </a:solidFill>
                <a:latin typeface="+mj-lt"/>
              </a:rPr>
              <a:t>數據掌握</a:t>
            </a:r>
            <a:endParaRPr lang="en-US" sz="2200" dirty="0">
              <a:latin typeface="+mj-l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948339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zh-TW" altLang="en-US" sz="4400" dirty="0">
                <a:solidFill>
                  <a:srgbClr val="FFD9BE"/>
                </a:solidFill>
                <a:latin typeface="+mj-lt"/>
                <a:ea typeface="Quattrocento" pitchFamily="34" charset="-122"/>
                <a:cs typeface="Quattrocento" pitchFamily="34" charset="-120"/>
              </a:rPr>
              <a:t>測治具庫存與</a:t>
            </a:r>
            <a:r>
              <a:rPr lang="en-US" sz="4400" dirty="0" err="1">
                <a:solidFill>
                  <a:srgbClr val="FFD9BE"/>
                </a:solidFill>
                <a:latin typeface="+mj-lt"/>
                <a:ea typeface="Quattrocento" pitchFamily="34" charset="-122"/>
                <a:cs typeface="Quattrocento" pitchFamily="34" charset="-120"/>
              </a:rPr>
              <a:t>管理</a:t>
            </a:r>
            <a:endParaRPr lang="en-US" sz="4400" dirty="0">
              <a:latin typeface="+mj-lt"/>
            </a:endParaRPr>
          </a:p>
        </p:txBody>
      </p:sp>
      <p:sp>
        <p:nvSpPr>
          <p:cNvPr id="4" name="Shape 1"/>
          <p:cNvSpPr/>
          <p:nvPr/>
        </p:nvSpPr>
        <p:spPr>
          <a:xfrm>
            <a:off x="837724" y="3280529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15251"/>
          </a:solidFill>
          <a:ln/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7974" y="3338513"/>
            <a:ext cx="337899" cy="422434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615559" y="3280529"/>
            <a:ext cx="2836783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+mj-lt"/>
                <a:ea typeface="Quattrocento" pitchFamily="34" charset="-122"/>
                <a:cs typeface="Quattrocento" pitchFamily="34" charset="-120"/>
              </a:rPr>
              <a:t>條碼掃描與系統入庫管理</a:t>
            </a:r>
            <a:endParaRPr lang="en-US" sz="2200" dirty="0">
              <a:latin typeface="+mj-lt"/>
            </a:endParaRPr>
          </a:p>
        </p:txBody>
      </p:sp>
      <p:sp>
        <p:nvSpPr>
          <p:cNvPr id="7" name="Text 3"/>
          <p:cNvSpPr/>
          <p:nvPr/>
        </p:nvSpPr>
        <p:spPr>
          <a:xfrm>
            <a:off x="1615559" y="4128016"/>
            <a:ext cx="283678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+mj-lt"/>
                <a:ea typeface="Quattrocento" pitchFamily="34" charset="-122"/>
                <a:cs typeface="Quattrocento" pitchFamily="34" charset="-120"/>
              </a:rPr>
              <a:t>採用條碼掃描技術，快速準確地進行入庫作業。</a:t>
            </a:r>
            <a:endParaRPr lang="en-US" sz="1850" dirty="0">
              <a:latin typeface="+mj-lt"/>
            </a:endParaRPr>
          </a:p>
        </p:txBody>
      </p:sp>
      <p:sp>
        <p:nvSpPr>
          <p:cNvPr id="8" name="Shape 4"/>
          <p:cNvSpPr/>
          <p:nvPr/>
        </p:nvSpPr>
        <p:spPr>
          <a:xfrm>
            <a:off x="4691658" y="3280529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15251"/>
          </a:solidFill>
          <a:ln/>
        </p:spPr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1908" y="3338513"/>
            <a:ext cx="337899" cy="422434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5469493" y="3280529"/>
            <a:ext cx="2836783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+mj-lt"/>
                <a:ea typeface="Quattrocento" pitchFamily="34" charset="-122"/>
                <a:cs typeface="Quattrocento" pitchFamily="34" charset="-120"/>
              </a:rPr>
              <a:t>即時庫存資訊，減少人工數據誤差</a:t>
            </a:r>
            <a:endParaRPr lang="en-US" sz="2200" dirty="0">
              <a:latin typeface="+mj-lt"/>
            </a:endParaRPr>
          </a:p>
        </p:txBody>
      </p:sp>
      <p:sp>
        <p:nvSpPr>
          <p:cNvPr id="11" name="Text 6"/>
          <p:cNvSpPr/>
          <p:nvPr/>
        </p:nvSpPr>
        <p:spPr>
          <a:xfrm>
            <a:off x="5469493" y="4128016"/>
            <a:ext cx="283678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 err="1">
                <a:solidFill>
                  <a:srgbClr val="F9EEE7"/>
                </a:solidFill>
                <a:latin typeface="+mj-lt"/>
                <a:ea typeface="Quattrocento" pitchFamily="34" charset="-122"/>
                <a:cs typeface="Quattrocento" pitchFamily="34" charset="-120"/>
              </a:rPr>
              <a:t>更新庫存資訊，減少人工數據錯誤</a:t>
            </a:r>
            <a:r>
              <a:rPr lang="en-US" sz="1850" dirty="0">
                <a:solidFill>
                  <a:srgbClr val="F9EEE7"/>
                </a:solidFill>
                <a:latin typeface="+mj-lt"/>
                <a:ea typeface="Quattrocento" pitchFamily="34" charset="-122"/>
                <a:cs typeface="Quattrocento" pitchFamily="34" charset="-120"/>
              </a:rPr>
              <a:t>。</a:t>
            </a:r>
            <a:endParaRPr lang="en-US" sz="1850" dirty="0">
              <a:latin typeface="+mj-lt"/>
            </a:endParaRPr>
          </a:p>
        </p:txBody>
      </p:sp>
      <p:sp>
        <p:nvSpPr>
          <p:cNvPr id="12" name="Shape 7"/>
          <p:cNvSpPr/>
          <p:nvPr/>
        </p:nvSpPr>
        <p:spPr>
          <a:xfrm>
            <a:off x="837724" y="5402580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15251"/>
          </a:solidFill>
          <a:ln/>
        </p:spPr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7974" y="5460563"/>
            <a:ext cx="337899" cy="422434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615559" y="5402580"/>
            <a:ext cx="3940493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+mj-lt"/>
                <a:ea typeface="Quattrocento" pitchFamily="34" charset="-122"/>
                <a:cs typeface="Quattrocento" pitchFamily="34" charset="-120"/>
              </a:rPr>
              <a:t>優化倉庫佈局，提升空間利用率</a:t>
            </a:r>
            <a:endParaRPr lang="en-US" sz="2200" dirty="0">
              <a:latin typeface="+mj-lt"/>
            </a:endParaRPr>
          </a:p>
        </p:txBody>
      </p:sp>
      <p:sp>
        <p:nvSpPr>
          <p:cNvPr id="15" name="Text 9"/>
          <p:cNvSpPr/>
          <p:nvPr/>
        </p:nvSpPr>
        <p:spPr>
          <a:xfrm>
            <a:off x="1615559" y="5898118"/>
            <a:ext cx="66907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+mj-lt"/>
                <a:ea typeface="Quattrocento" pitchFamily="34" charset="-122"/>
                <a:cs typeface="Quattrocento" pitchFamily="34" charset="-120"/>
              </a:rPr>
              <a:t>合理規劃倉庫空間，提高儲存效率。</a:t>
            </a:r>
            <a:endParaRPr lang="en-US" sz="1850" dirty="0">
              <a:latin typeface="+mj-l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2312789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D9BE"/>
                </a:solidFill>
                <a:latin typeface="+mj-lt"/>
                <a:ea typeface="Quattrocento" pitchFamily="34" charset="-122"/>
                <a:cs typeface="Quattrocento" pitchFamily="34" charset="-120"/>
              </a:rPr>
              <a:t>發料生產與收料管理</a:t>
            </a:r>
            <a:endParaRPr lang="en-US" sz="4400" dirty="0">
              <a:latin typeface="+mj-lt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724" y="3375779"/>
            <a:ext cx="562451" cy="56245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7724" y="4177546"/>
            <a:ext cx="2250162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+mj-lt"/>
                <a:ea typeface="Quattrocento" pitchFamily="34" charset="-122"/>
                <a:cs typeface="Quattrocento" pitchFamily="34" charset="-120"/>
              </a:rPr>
              <a:t>物料清單（FCT-BOM）</a:t>
            </a:r>
            <a:endParaRPr lang="en-US" sz="2200" dirty="0">
              <a:latin typeface="+mj-lt"/>
            </a:endParaRPr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46859" y="3375779"/>
            <a:ext cx="562451" cy="562451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3446859" y="4177546"/>
            <a:ext cx="2250162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+mj-lt"/>
                <a:ea typeface="Quattrocento" pitchFamily="34" charset="-122"/>
                <a:cs typeface="Quattrocento" pitchFamily="34" charset="-120"/>
              </a:rPr>
              <a:t>掃描條碼確認物料</a:t>
            </a:r>
            <a:endParaRPr lang="en-US" sz="2200" dirty="0">
              <a:latin typeface="+mj-lt"/>
            </a:endParaRPr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55995" y="3375779"/>
            <a:ext cx="562570" cy="562570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6055995" y="4177665"/>
            <a:ext cx="2250281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+mj-lt"/>
                <a:ea typeface="Quattrocento" pitchFamily="34" charset="-122"/>
                <a:cs typeface="Quattrocento" pitchFamily="34" charset="-120"/>
              </a:rPr>
              <a:t>一物一料及量化</a:t>
            </a:r>
            <a:endParaRPr lang="en-US" sz="2200" dirty="0">
              <a:latin typeface="+mj-lt"/>
            </a:endParaRPr>
          </a:p>
        </p:txBody>
      </p:sp>
      <p:sp>
        <p:nvSpPr>
          <p:cNvPr id="10" name="Text 4"/>
          <p:cNvSpPr/>
          <p:nvPr/>
        </p:nvSpPr>
        <p:spPr>
          <a:xfrm>
            <a:off x="837724" y="5150644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 err="1">
                <a:solidFill>
                  <a:srgbClr val="F9EEE7"/>
                </a:solidFill>
                <a:latin typeface="+mj-lt"/>
                <a:ea typeface="Quattrocento" pitchFamily="34" charset="-122"/>
                <a:cs typeface="Quattrocento" pitchFamily="34" charset="-120"/>
              </a:rPr>
              <a:t>FCT-BOM確保測試物料清單的準確性。透過掃描條碼，確認物料的正確性。落實一物一料，實現物料的量化管理</a:t>
            </a:r>
            <a:r>
              <a:rPr lang="en-US" sz="1850" dirty="0">
                <a:solidFill>
                  <a:srgbClr val="F9EEE7"/>
                </a:solidFill>
                <a:latin typeface="+mj-lt"/>
                <a:ea typeface="Quattrocento" pitchFamily="34" charset="-122"/>
                <a:cs typeface="Quattrocento" pitchFamily="34" charset="-120"/>
              </a:rPr>
              <a:t>。</a:t>
            </a:r>
            <a:endParaRPr lang="en-US" sz="1850" dirty="0">
              <a:latin typeface="+mj-l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914882"/>
            <a:ext cx="6757988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D9BE"/>
                </a:solidFill>
                <a:latin typeface="+mj-lt"/>
                <a:ea typeface="Quattrocento" pitchFamily="34" charset="-122"/>
                <a:cs typeface="Quattrocento" pitchFamily="34" charset="-120"/>
              </a:rPr>
              <a:t>治具狀態：正常與異常判定</a:t>
            </a:r>
            <a:endParaRPr lang="en-US" sz="4400" dirty="0">
              <a:latin typeface="+mj-lt"/>
            </a:endParaRPr>
          </a:p>
        </p:txBody>
      </p:sp>
      <p:sp>
        <p:nvSpPr>
          <p:cNvPr id="4" name="Shape 1"/>
          <p:cNvSpPr/>
          <p:nvPr/>
        </p:nvSpPr>
        <p:spPr>
          <a:xfrm>
            <a:off x="6324124" y="2977872"/>
            <a:ext cx="3614618" cy="1740218"/>
          </a:xfrm>
          <a:prstGeom prst="roundRect">
            <a:avLst>
              <a:gd name="adj" fmla="val 2063"/>
            </a:avLst>
          </a:prstGeom>
          <a:solidFill>
            <a:srgbClr val="315251"/>
          </a:solidFill>
          <a:ln/>
        </p:spPr>
      </p:sp>
      <p:sp>
        <p:nvSpPr>
          <p:cNvPr id="5" name="Text 2"/>
          <p:cNvSpPr/>
          <p:nvPr/>
        </p:nvSpPr>
        <p:spPr>
          <a:xfrm>
            <a:off x="6563439" y="321718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+mj-lt"/>
                <a:ea typeface="Quattrocento" pitchFamily="34" charset="-122"/>
                <a:cs typeface="Quattrocento" pitchFamily="34" charset="-120"/>
              </a:rPr>
              <a:t>明確的治具狀態判定</a:t>
            </a:r>
            <a:endParaRPr lang="en-US" sz="2200" dirty="0">
              <a:latin typeface="+mj-lt"/>
            </a:endParaRPr>
          </a:p>
        </p:txBody>
      </p:sp>
      <p:sp>
        <p:nvSpPr>
          <p:cNvPr id="6" name="Text 3"/>
          <p:cNvSpPr/>
          <p:nvPr/>
        </p:nvSpPr>
        <p:spPr>
          <a:xfrm>
            <a:off x="6563439" y="3712726"/>
            <a:ext cx="313598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+mj-lt"/>
                <a:ea typeface="Quattrocento" pitchFamily="34" charset="-122"/>
                <a:cs typeface="Quattrocento" pitchFamily="34" charset="-120"/>
              </a:rPr>
              <a:t>建立明確的治具狀態判定標準。</a:t>
            </a:r>
            <a:endParaRPr lang="en-US" sz="1850" dirty="0">
              <a:latin typeface="+mj-lt"/>
            </a:endParaRPr>
          </a:p>
        </p:txBody>
      </p:sp>
      <p:sp>
        <p:nvSpPr>
          <p:cNvPr id="7" name="Shape 4"/>
          <p:cNvSpPr/>
          <p:nvPr/>
        </p:nvSpPr>
        <p:spPr>
          <a:xfrm>
            <a:off x="10178058" y="2977872"/>
            <a:ext cx="3614618" cy="1740218"/>
          </a:xfrm>
          <a:prstGeom prst="roundRect">
            <a:avLst>
              <a:gd name="adj" fmla="val 2063"/>
            </a:avLst>
          </a:prstGeom>
          <a:solidFill>
            <a:srgbClr val="315251"/>
          </a:solidFill>
          <a:ln/>
        </p:spPr>
      </p:sp>
      <p:sp>
        <p:nvSpPr>
          <p:cNvPr id="8" name="Text 5"/>
          <p:cNvSpPr/>
          <p:nvPr/>
        </p:nvSpPr>
        <p:spPr>
          <a:xfrm>
            <a:off x="10417373" y="321718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+mj-lt"/>
                <a:ea typeface="Quattrocento" pitchFamily="34" charset="-122"/>
                <a:cs typeface="Quattrocento" pitchFamily="34" charset="-120"/>
              </a:rPr>
              <a:t>正常及生產連續性</a:t>
            </a:r>
            <a:endParaRPr lang="en-US" sz="2200" dirty="0">
              <a:latin typeface="+mj-lt"/>
            </a:endParaRPr>
          </a:p>
        </p:txBody>
      </p:sp>
      <p:sp>
        <p:nvSpPr>
          <p:cNvPr id="9" name="Text 6"/>
          <p:cNvSpPr/>
          <p:nvPr/>
        </p:nvSpPr>
        <p:spPr>
          <a:xfrm>
            <a:off x="10417373" y="3712726"/>
            <a:ext cx="313598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+mj-lt"/>
                <a:ea typeface="Quattrocento" pitchFamily="34" charset="-122"/>
                <a:cs typeface="Quattrocento" pitchFamily="34" charset="-120"/>
              </a:rPr>
              <a:t>確保正常治具維持生產連續性。</a:t>
            </a:r>
            <a:endParaRPr lang="en-US" sz="1850" dirty="0">
              <a:latin typeface="+mj-lt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6324124" y="4957405"/>
            <a:ext cx="7468553" cy="1357193"/>
          </a:xfrm>
          <a:prstGeom prst="roundRect">
            <a:avLst>
              <a:gd name="adj" fmla="val 2646"/>
            </a:avLst>
          </a:prstGeom>
          <a:solidFill>
            <a:srgbClr val="315251"/>
          </a:solidFill>
          <a:ln/>
        </p:spPr>
      </p:sp>
      <p:sp>
        <p:nvSpPr>
          <p:cNvPr id="11" name="Text 8"/>
          <p:cNvSpPr/>
          <p:nvPr/>
        </p:nvSpPr>
        <p:spPr>
          <a:xfrm>
            <a:off x="6563439" y="519672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+mj-lt"/>
                <a:ea typeface="Quattrocento" pitchFamily="34" charset="-122"/>
                <a:cs typeface="Quattrocento" pitchFamily="34" charset="-120"/>
              </a:rPr>
              <a:t>異常治具停止使用</a:t>
            </a:r>
            <a:endParaRPr lang="en-US" sz="2200" dirty="0">
              <a:latin typeface="+mj-lt"/>
            </a:endParaRPr>
          </a:p>
        </p:txBody>
      </p:sp>
      <p:sp>
        <p:nvSpPr>
          <p:cNvPr id="12" name="Text 9"/>
          <p:cNvSpPr/>
          <p:nvPr/>
        </p:nvSpPr>
        <p:spPr>
          <a:xfrm>
            <a:off x="6563439" y="5692259"/>
            <a:ext cx="698992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+mj-lt"/>
                <a:ea typeface="Quattrocento" pitchFamily="34" charset="-122"/>
                <a:cs typeface="Quattrocento" pitchFamily="34" charset="-120"/>
              </a:rPr>
              <a:t>異常治具立即停止使用並集中管理。</a:t>
            </a:r>
            <a:endParaRPr lang="en-US" sz="1850" dirty="0">
              <a:latin typeface="+mj-l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428869"/>
            <a:ext cx="6757988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D9BE"/>
                </a:solidFill>
                <a:latin typeface="+mj-lt"/>
                <a:ea typeface="Quattrocento" pitchFamily="34" charset="-122"/>
                <a:cs typeface="Quattrocento" pitchFamily="34" charset="-120"/>
              </a:rPr>
              <a:t>治具異常處理：退回與集中</a:t>
            </a:r>
            <a:endParaRPr lang="en-US" sz="4400" dirty="0">
              <a:latin typeface="+mj-lt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4124" y="2491859"/>
            <a:ext cx="1196816" cy="143625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879913" y="273117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+mj-lt"/>
                <a:ea typeface="Quattrocento" pitchFamily="34" charset="-122"/>
                <a:cs typeface="Quattrocento" pitchFamily="34" charset="-120"/>
              </a:rPr>
              <a:t>異常治具退回NG倉</a:t>
            </a:r>
            <a:endParaRPr lang="en-US" sz="2200" dirty="0">
              <a:latin typeface="+mj-lt"/>
            </a:endParaRPr>
          </a:p>
        </p:txBody>
      </p:sp>
      <p:sp>
        <p:nvSpPr>
          <p:cNvPr id="6" name="Text 2"/>
          <p:cNvSpPr/>
          <p:nvPr/>
        </p:nvSpPr>
        <p:spPr>
          <a:xfrm>
            <a:off x="7879913" y="3226713"/>
            <a:ext cx="591276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+mj-lt"/>
                <a:ea typeface="Quattrocento" pitchFamily="34" charset="-122"/>
                <a:cs typeface="Quattrocento" pitchFamily="34" charset="-120"/>
              </a:rPr>
              <a:t>將異常治具退回治具庫NG倉。</a:t>
            </a:r>
            <a:endParaRPr lang="en-US" sz="1850" dirty="0">
              <a:latin typeface="+mj-lt"/>
            </a:endParaRPr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4124" y="3928110"/>
            <a:ext cx="1196816" cy="143625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879913" y="416742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+mj-lt"/>
                <a:ea typeface="Quattrocento" pitchFamily="34" charset="-122"/>
                <a:cs typeface="Quattrocento" pitchFamily="34" charset="-120"/>
              </a:rPr>
              <a:t>NG倉集中管理</a:t>
            </a:r>
            <a:endParaRPr lang="en-US" sz="2200" dirty="0">
              <a:latin typeface="+mj-lt"/>
            </a:endParaRPr>
          </a:p>
        </p:txBody>
      </p:sp>
      <p:sp>
        <p:nvSpPr>
          <p:cNvPr id="9" name="Text 4"/>
          <p:cNvSpPr/>
          <p:nvPr/>
        </p:nvSpPr>
        <p:spPr>
          <a:xfrm>
            <a:off x="7879913" y="4662964"/>
            <a:ext cx="591276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+mj-lt"/>
                <a:ea typeface="Quattrocento" pitchFamily="34" charset="-122"/>
                <a:cs typeface="Quattrocento" pitchFamily="34" charset="-120"/>
              </a:rPr>
              <a:t>NG倉集中管理，避免再次使用。</a:t>
            </a:r>
            <a:endParaRPr lang="en-US" sz="1850" dirty="0">
              <a:latin typeface="+mj-lt"/>
            </a:endParaRPr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4124" y="5364361"/>
            <a:ext cx="1196816" cy="143625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879913" y="560367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+mj-lt"/>
                <a:ea typeface="Quattrocento" pitchFamily="34" charset="-122"/>
                <a:cs typeface="Quattrocento" pitchFamily="34" charset="-120"/>
              </a:rPr>
              <a:t>數據統計及可視化</a:t>
            </a:r>
            <a:endParaRPr lang="en-US" sz="2200" dirty="0">
              <a:latin typeface="+mj-lt"/>
            </a:endParaRPr>
          </a:p>
        </p:txBody>
      </p:sp>
      <p:sp>
        <p:nvSpPr>
          <p:cNvPr id="12" name="Text 6"/>
          <p:cNvSpPr/>
          <p:nvPr/>
        </p:nvSpPr>
        <p:spPr>
          <a:xfrm>
            <a:off x="7879913" y="6099215"/>
            <a:ext cx="591276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+mj-lt"/>
                <a:ea typeface="Quattrocento" pitchFamily="34" charset="-122"/>
                <a:cs typeface="Quattrocento" pitchFamily="34" charset="-120"/>
              </a:rPr>
              <a:t>被NG倉統計且輸出圖形可視化。</a:t>
            </a:r>
            <a:endParaRPr lang="en-US" sz="1850" dirty="0">
              <a:latin typeface="+mj-l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990243"/>
            <a:ext cx="7884319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D9BE"/>
                </a:solidFill>
                <a:latin typeface="+mj-lt"/>
                <a:ea typeface="Quattrocento" pitchFamily="34" charset="-122"/>
                <a:cs typeface="Quattrocento" pitchFamily="34" charset="-120"/>
              </a:rPr>
              <a:t>數據統計與分析：治具壽命管理</a:t>
            </a:r>
            <a:endParaRPr lang="en-US" sz="4400" dirty="0">
              <a:latin typeface="+mj-lt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8762" y="3352919"/>
            <a:ext cx="7772876" cy="7772876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0314" y="5871329"/>
            <a:ext cx="403860" cy="504944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8762" y="3352919"/>
            <a:ext cx="7772876" cy="7772876"/>
          </a:xfrm>
          <a:prstGeom prst="rect">
            <a:avLst/>
          </a:prstGeom>
        </p:spPr>
      </p:pic>
      <p:pic>
        <p:nvPicPr>
          <p:cNvPr id="6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97773" y="4293870"/>
            <a:ext cx="403860" cy="504944"/>
          </a:xfrm>
          <a:prstGeom prst="rect">
            <a:avLst/>
          </a:prstGeom>
        </p:spPr>
      </p:pic>
      <p:pic>
        <p:nvPicPr>
          <p:cNvPr id="7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28762" y="3352919"/>
            <a:ext cx="7772876" cy="7772876"/>
          </a:xfrm>
          <a:prstGeom prst="rect">
            <a:avLst/>
          </a:prstGeom>
        </p:spPr>
      </p:pic>
      <p:pic>
        <p:nvPicPr>
          <p:cNvPr id="8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28648" y="4293870"/>
            <a:ext cx="403860" cy="504944"/>
          </a:xfrm>
          <a:prstGeom prst="rect">
            <a:avLst/>
          </a:prstGeom>
        </p:spPr>
      </p:pic>
      <p:pic>
        <p:nvPicPr>
          <p:cNvPr id="9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28762" y="3352919"/>
            <a:ext cx="7772876" cy="7772876"/>
          </a:xfrm>
          <a:prstGeom prst="rect">
            <a:avLst/>
          </a:prstGeom>
        </p:spPr>
      </p:pic>
      <p:pic>
        <p:nvPicPr>
          <p:cNvPr id="10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06107" y="5871329"/>
            <a:ext cx="403860" cy="504944"/>
          </a:xfrm>
          <a:prstGeom prst="rect">
            <a:avLst/>
          </a:prstGeom>
        </p:spPr>
      </p:pic>
      <p:sp>
        <p:nvSpPr>
          <p:cNvPr id="11" name="Text 1"/>
          <p:cNvSpPr/>
          <p:nvPr/>
        </p:nvSpPr>
        <p:spPr>
          <a:xfrm>
            <a:off x="1006197" y="3435072"/>
            <a:ext cx="2632472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FFD9BE"/>
                </a:solidFill>
                <a:latin typeface="+mj-lt"/>
                <a:ea typeface="Quattrocento" pitchFamily="34" charset="-122"/>
                <a:cs typeface="Quattrocento" pitchFamily="34" charset="-120"/>
              </a:rPr>
              <a:t>數據自動統計</a:t>
            </a:r>
            <a:endParaRPr lang="en-US" sz="2200" dirty="0">
              <a:latin typeface="+mj-lt"/>
            </a:endParaRPr>
          </a:p>
        </p:txBody>
      </p:sp>
      <p:sp>
        <p:nvSpPr>
          <p:cNvPr id="12" name="Text 2"/>
          <p:cNvSpPr/>
          <p:nvPr/>
        </p:nvSpPr>
        <p:spPr>
          <a:xfrm>
            <a:off x="1006197" y="3930610"/>
            <a:ext cx="263247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+mj-lt"/>
                <a:ea typeface="Quattrocento" pitchFamily="34" charset="-122"/>
                <a:cs typeface="Quattrocento" pitchFamily="34" charset="-120"/>
              </a:rPr>
              <a:t>自動統計治具異常數據。</a:t>
            </a:r>
            <a:endParaRPr lang="en-US" sz="1850" dirty="0">
              <a:latin typeface="+mj-lt"/>
            </a:endParaRPr>
          </a:p>
        </p:txBody>
      </p:sp>
      <p:sp>
        <p:nvSpPr>
          <p:cNvPr id="13" name="Text 3"/>
          <p:cNvSpPr/>
          <p:nvPr/>
        </p:nvSpPr>
        <p:spPr>
          <a:xfrm>
            <a:off x="4334589" y="2173010"/>
            <a:ext cx="2632472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FFD9BE"/>
                </a:solidFill>
                <a:latin typeface="+mj-lt"/>
                <a:ea typeface="Quattrocento" pitchFamily="34" charset="-122"/>
                <a:cs typeface="Quattrocento" pitchFamily="34" charset="-120"/>
              </a:rPr>
              <a:t>報表產生</a:t>
            </a:r>
            <a:endParaRPr lang="en-US" sz="2200" dirty="0">
              <a:latin typeface="+mj-lt"/>
            </a:endParaRPr>
          </a:p>
        </p:txBody>
      </p:sp>
      <p:sp>
        <p:nvSpPr>
          <p:cNvPr id="14" name="Text 4"/>
          <p:cNvSpPr/>
          <p:nvPr/>
        </p:nvSpPr>
        <p:spPr>
          <a:xfrm>
            <a:off x="4334589" y="2668548"/>
            <a:ext cx="263247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+mj-lt"/>
                <a:ea typeface="Quattrocento" pitchFamily="34" charset="-122"/>
                <a:cs typeface="Quattrocento" pitchFamily="34" charset="-120"/>
              </a:rPr>
              <a:t>產生治具異常數據報表。</a:t>
            </a:r>
            <a:endParaRPr lang="en-US" sz="1850" dirty="0">
              <a:latin typeface="+mj-lt"/>
            </a:endParaRPr>
          </a:p>
        </p:txBody>
      </p:sp>
      <p:sp>
        <p:nvSpPr>
          <p:cNvPr id="15" name="Text 5"/>
          <p:cNvSpPr/>
          <p:nvPr/>
        </p:nvSpPr>
        <p:spPr>
          <a:xfrm>
            <a:off x="7782758" y="2173010"/>
            <a:ext cx="2393156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FFD9BE"/>
                </a:solidFill>
                <a:latin typeface="+mj-lt"/>
                <a:ea typeface="Quattrocento" pitchFamily="34" charset="-122"/>
                <a:cs typeface="Quattrocento" pitchFamily="34" charset="-120"/>
              </a:rPr>
              <a:t>原因分析</a:t>
            </a:r>
            <a:endParaRPr lang="en-US" sz="2200" dirty="0">
              <a:latin typeface="+mj-lt"/>
            </a:endParaRPr>
          </a:p>
        </p:txBody>
      </p:sp>
      <p:sp>
        <p:nvSpPr>
          <p:cNvPr id="16" name="Text 6"/>
          <p:cNvSpPr/>
          <p:nvPr/>
        </p:nvSpPr>
        <p:spPr>
          <a:xfrm>
            <a:off x="7782758" y="2668548"/>
            <a:ext cx="239315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+mj-lt"/>
                <a:ea typeface="Quattrocento" pitchFamily="34" charset="-122"/>
                <a:cs typeface="Quattrocento" pitchFamily="34" charset="-120"/>
              </a:rPr>
              <a:t>分析異常原因與趨勢。</a:t>
            </a:r>
            <a:endParaRPr lang="en-US" sz="1850" dirty="0">
              <a:latin typeface="+mj-lt"/>
            </a:endParaRPr>
          </a:p>
        </p:txBody>
      </p:sp>
      <p:sp>
        <p:nvSpPr>
          <p:cNvPr id="17" name="Text 7"/>
          <p:cNvSpPr/>
          <p:nvPr/>
        </p:nvSpPr>
        <p:spPr>
          <a:xfrm>
            <a:off x="10899815" y="305204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FFD9BE"/>
                </a:solidFill>
                <a:latin typeface="+mj-lt"/>
                <a:ea typeface="Quattrocento" pitchFamily="34" charset="-122"/>
                <a:cs typeface="Quattrocento" pitchFamily="34" charset="-120"/>
              </a:rPr>
              <a:t>MTBF分析</a:t>
            </a:r>
            <a:endParaRPr lang="en-US" sz="2200" dirty="0">
              <a:latin typeface="+mj-lt"/>
            </a:endParaRPr>
          </a:p>
        </p:txBody>
      </p:sp>
      <p:sp>
        <p:nvSpPr>
          <p:cNvPr id="18" name="Text 8"/>
          <p:cNvSpPr/>
          <p:nvPr/>
        </p:nvSpPr>
        <p:spPr>
          <a:xfrm>
            <a:off x="10823138" y="3547586"/>
            <a:ext cx="2969538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+mj-lt"/>
                <a:ea typeface="Quattrocento" pitchFamily="34" charset="-122"/>
                <a:cs typeface="Quattrocento" pitchFamily="34" charset="-120"/>
              </a:rPr>
              <a:t>MTBF分析，預測治具壽命。</a:t>
            </a:r>
            <a:endParaRPr lang="en-US" sz="1850" dirty="0">
              <a:latin typeface="+mj-l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041797"/>
            <a:ext cx="6757988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D9BE"/>
                </a:solidFill>
                <a:latin typeface="+mj-lt"/>
                <a:ea typeface="Quattrocento" pitchFamily="34" charset="-122"/>
                <a:cs typeface="Quattrocento" pitchFamily="34" charset="-120"/>
              </a:rPr>
              <a:t>持續改善：治具優化與預防</a:t>
            </a:r>
            <a:endParaRPr lang="en-US" sz="4400" dirty="0">
              <a:latin typeface="+mj-lt"/>
            </a:endParaRPr>
          </a:p>
        </p:txBody>
      </p:sp>
      <p:sp>
        <p:nvSpPr>
          <p:cNvPr id="3" name="Shape 1"/>
          <p:cNvSpPr/>
          <p:nvPr/>
        </p:nvSpPr>
        <p:spPr>
          <a:xfrm>
            <a:off x="837724" y="2224564"/>
            <a:ext cx="2159079" cy="1357193"/>
          </a:xfrm>
          <a:prstGeom prst="roundRect">
            <a:avLst>
              <a:gd name="adj" fmla="val 2646"/>
            </a:avLst>
          </a:prstGeom>
          <a:solidFill>
            <a:srgbClr val="315251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8909" y="2692718"/>
            <a:ext cx="336590" cy="420767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236119" y="246387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+mj-lt"/>
                <a:ea typeface="Quattrocento" pitchFamily="34" charset="-122"/>
                <a:cs typeface="Quattrocento" pitchFamily="34" charset="-120"/>
              </a:rPr>
              <a:t>優化治具設計</a:t>
            </a:r>
            <a:endParaRPr lang="en-US" sz="2200" dirty="0">
              <a:latin typeface="+mj-lt"/>
            </a:endParaRPr>
          </a:p>
        </p:txBody>
      </p:sp>
      <p:sp>
        <p:nvSpPr>
          <p:cNvPr id="6" name="Text 3"/>
          <p:cNvSpPr/>
          <p:nvPr/>
        </p:nvSpPr>
        <p:spPr>
          <a:xfrm>
            <a:off x="3236119" y="2959417"/>
            <a:ext cx="311110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+mj-lt"/>
                <a:ea typeface="Quattrocento" pitchFamily="34" charset="-122"/>
                <a:cs typeface="Quattrocento" pitchFamily="34" charset="-120"/>
              </a:rPr>
              <a:t>根據數據分析結果優化設計。</a:t>
            </a:r>
            <a:endParaRPr lang="en-US" sz="1850" dirty="0">
              <a:latin typeface="+mj-lt"/>
            </a:endParaRPr>
          </a:p>
        </p:txBody>
      </p:sp>
      <p:sp>
        <p:nvSpPr>
          <p:cNvPr id="7" name="Shape 4"/>
          <p:cNvSpPr/>
          <p:nvPr/>
        </p:nvSpPr>
        <p:spPr>
          <a:xfrm>
            <a:off x="3116461" y="3566517"/>
            <a:ext cx="10556558" cy="15240"/>
          </a:xfrm>
          <a:prstGeom prst="roundRect">
            <a:avLst>
              <a:gd name="adj" fmla="val 235611"/>
            </a:avLst>
          </a:prstGeom>
          <a:solidFill>
            <a:srgbClr val="4A6B6A"/>
          </a:solidFill>
          <a:ln/>
        </p:spPr>
      </p:sp>
      <p:sp>
        <p:nvSpPr>
          <p:cNvPr id="8" name="Shape 5"/>
          <p:cNvSpPr/>
          <p:nvPr/>
        </p:nvSpPr>
        <p:spPr>
          <a:xfrm>
            <a:off x="837724" y="3701415"/>
            <a:ext cx="4318278" cy="1357193"/>
          </a:xfrm>
          <a:prstGeom prst="roundRect">
            <a:avLst>
              <a:gd name="adj" fmla="val 2646"/>
            </a:avLst>
          </a:prstGeom>
          <a:solidFill>
            <a:srgbClr val="315251"/>
          </a:solidFill>
          <a:ln/>
        </p:spPr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8568" y="4169569"/>
            <a:ext cx="336590" cy="420767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5395317" y="3940731"/>
            <a:ext cx="2393156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+mj-lt"/>
                <a:ea typeface="Quattrocento" pitchFamily="34" charset="-122"/>
                <a:cs typeface="Quattrocento" pitchFamily="34" charset="-120"/>
              </a:rPr>
              <a:t>預防性維護</a:t>
            </a:r>
            <a:endParaRPr lang="en-US" sz="2200" dirty="0">
              <a:latin typeface="+mj-lt"/>
            </a:endParaRPr>
          </a:p>
        </p:txBody>
      </p:sp>
      <p:sp>
        <p:nvSpPr>
          <p:cNvPr id="11" name="Text 7"/>
          <p:cNvSpPr/>
          <p:nvPr/>
        </p:nvSpPr>
        <p:spPr>
          <a:xfrm>
            <a:off x="5395317" y="4436269"/>
            <a:ext cx="239315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+mj-lt"/>
                <a:ea typeface="Quattrocento" pitchFamily="34" charset="-122"/>
                <a:cs typeface="Quattrocento" pitchFamily="34" charset="-120"/>
              </a:rPr>
              <a:t>制定預防性維護計畫。</a:t>
            </a:r>
            <a:endParaRPr lang="en-US" sz="1850" dirty="0">
              <a:latin typeface="+mj-lt"/>
            </a:endParaRPr>
          </a:p>
        </p:txBody>
      </p:sp>
      <p:sp>
        <p:nvSpPr>
          <p:cNvPr id="12" name="Shape 8"/>
          <p:cNvSpPr/>
          <p:nvPr/>
        </p:nvSpPr>
        <p:spPr>
          <a:xfrm>
            <a:off x="5275659" y="5043368"/>
            <a:ext cx="8397359" cy="15240"/>
          </a:xfrm>
          <a:prstGeom prst="roundRect">
            <a:avLst>
              <a:gd name="adj" fmla="val 235611"/>
            </a:avLst>
          </a:prstGeom>
          <a:solidFill>
            <a:srgbClr val="4A6B6A"/>
          </a:solidFill>
          <a:ln/>
        </p:spPr>
      </p:sp>
      <p:sp>
        <p:nvSpPr>
          <p:cNvPr id="13" name="Shape 9"/>
          <p:cNvSpPr/>
          <p:nvPr/>
        </p:nvSpPr>
        <p:spPr>
          <a:xfrm>
            <a:off x="837724" y="5178266"/>
            <a:ext cx="6477476" cy="1357193"/>
          </a:xfrm>
          <a:prstGeom prst="roundRect">
            <a:avLst>
              <a:gd name="adj" fmla="val 2646"/>
            </a:avLst>
          </a:prstGeom>
          <a:solidFill>
            <a:srgbClr val="315251"/>
          </a:solidFill>
          <a:ln/>
        </p:spPr>
      </p:sp>
      <p:pic>
        <p:nvPicPr>
          <p:cNvPr id="1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08107" y="5646420"/>
            <a:ext cx="336590" cy="420767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7554516" y="5417582"/>
            <a:ext cx="2153841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+mj-lt"/>
                <a:ea typeface="Quattrocento" pitchFamily="34" charset="-122"/>
                <a:cs typeface="Quattrocento" pitchFamily="34" charset="-120"/>
              </a:rPr>
              <a:t>延長治具壽命</a:t>
            </a:r>
            <a:endParaRPr lang="en-US" sz="2200" dirty="0">
              <a:latin typeface="+mj-lt"/>
            </a:endParaRPr>
          </a:p>
        </p:txBody>
      </p:sp>
      <p:sp>
        <p:nvSpPr>
          <p:cNvPr id="16" name="Text 11"/>
          <p:cNvSpPr/>
          <p:nvPr/>
        </p:nvSpPr>
        <p:spPr>
          <a:xfrm>
            <a:off x="7554516" y="5913120"/>
            <a:ext cx="215384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+mj-lt"/>
                <a:ea typeface="Quattrocento" pitchFamily="34" charset="-122"/>
                <a:cs typeface="Quattrocento" pitchFamily="34" charset="-120"/>
              </a:rPr>
              <a:t>延長治具使用壽命。</a:t>
            </a:r>
            <a:endParaRPr lang="en-US" sz="1850" dirty="0">
              <a:latin typeface="+mj-lt"/>
            </a:endParaRPr>
          </a:p>
        </p:txBody>
      </p:sp>
      <p:sp>
        <p:nvSpPr>
          <p:cNvPr id="17" name="Text 12"/>
          <p:cNvSpPr/>
          <p:nvPr/>
        </p:nvSpPr>
        <p:spPr>
          <a:xfrm>
            <a:off x="837724" y="6804660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+mj-lt"/>
                <a:ea typeface="Quattrocento" pitchFamily="34" charset="-122"/>
                <a:cs typeface="Quattrocento" pitchFamily="34" charset="-120"/>
              </a:rPr>
              <a:t>根據數據分析結果，優化治具設計。制定預防性維護計畫，延長治具壽命。優化治具設計後，MTBF提升20%。</a:t>
            </a:r>
            <a:endParaRPr lang="en-US" sz="1850" dirty="0">
              <a:latin typeface="+mj-l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001316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D9BE"/>
                </a:solidFill>
                <a:latin typeface="+mj-lt"/>
                <a:ea typeface="Quattrocento" pitchFamily="34" charset="-122"/>
                <a:cs typeface="Quattrocento" pitchFamily="34" charset="-120"/>
              </a:rPr>
              <a:t>流程總覽與效益</a:t>
            </a:r>
            <a:endParaRPr lang="en-US" sz="4400" dirty="0">
              <a:latin typeface="+mj-lt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5191" y="2184083"/>
            <a:ext cx="1282422" cy="83058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908107" y="2477572"/>
            <a:ext cx="336590" cy="4207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200"/>
              </a:lnSpc>
              <a:buNone/>
            </a:pPr>
            <a:r>
              <a:rPr lang="en-US" sz="2650" dirty="0">
                <a:solidFill>
                  <a:srgbClr val="F9EEE7"/>
                </a:solidFill>
                <a:latin typeface="+mj-lt"/>
                <a:ea typeface="Quattrocento" pitchFamily="34" charset="-122"/>
                <a:cs typeface="Quattrocento" pitchFamily="34" charset="-120"/>
              </a:rPr>
              <a:t>1</a:t>
            </a:r>
            <a:endParaRPr lang="en-US" sz="2650" dirty="0">
              <a:latin typeface="+mj-lt"/>
            </a:endParaRPr>
          </a:p>
        </p:txBody>
      </p:sp>
      <p:sp>
        <p:nvSpPr>
          <p:cNvPr id="5" name="Text 2"/>
          <p:cNvSpPr/>
          <p:nvPr/>
        </p:nvSpPr>
        <p:spPr>
          <a:xfrm>
            <a:off x="4956929" y="2423398"/>
            <a:ext cx="112585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+mj-lt"/>
                <a:ea typeface="Quattrocento" pitchFamily="34" charset="-122"/>
                <a:cs typeface="Quattrocento" pitchFamily="34" charset="-120"/>
              </a:rPr>
              <a:t>治具管理</a:t>
            </a:r>
            <a:endParaRPr lang="en-US" sz="2200" dirty="0">
              <a:latin typeface="+mj-lt"/>
            </a:endParaRPr>
          </a:p>
        </p:txBody>
      </p:sp>
      <p:sp>
        <p:nvSpPr>
          <p:cNvPr id="6" name="Shape 3"/>
          <p:cNvSpPr/>
          <p:nvPr/>
        </p:nvSpPr>
        <p:spPr>
          <a:xfrm>
            <a:off x="4777383" y="3029307"/>
            <a:ext cx="8955524" cy="15240"/>
          </a:xfrm>
          <a:prstGeom prst="roundRect">
            <a:avLst>
              <a:gd name="adj" fmla="val 235611"/>
            </a:avLst>
          </a:prstGeom>
          <a:solidFill>
            <a:srgbClr val="4A6B6A"/>
          </a:solidFill>
          <a:ln/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3921" y="3074432"/>
            <a:ext cx="2564963" cy="83058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3908107" y="3279338"/>
            <a:ext cx="336590" cy="4207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200"/>
              </a:lnSpc>
              <a:buNone/>
            </a:pPr>
            <a:r>
              <a:rPr lang="en-US" sz="2650" dirty="0">
                <a:solidFill>
                  <a:srgbClr val="F9EEE7"/>
                </a:solidFill>
                <a:latin typeface="+mj-lt"/>
                <a:ea typeface="Quattrocento" pitchFamily="34" charset="-122"/>
                <a:cs typeface="Quattrocento" pitchFamily="34" charset="-120"/>
              </a:rPr>
              <a:t>2</a:t>
            </a:r>
            <a:endParaRPr lang="en-US" sz="2650" dirty="0">
              <a:latin typeface="+mj-lt"/>
            </a:endParaRPr>
          </a:p>
        </p:txBody>
      </p:sp>
      <p:sp>
        <p:nvSpPr>
          <p:cNvPr id="9" name="Text 5"/>
          <p:cNvSpPr/>
          <p:nvPr/>
        </p:nvSpPr>
        <p:spPr>
          <a:xfrm>
            <a:off x="5598200" y="3313748"/>
            <a:ext cx="112585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+mj-lt"/>
                <a:ea typeface="Quattrocento" pitchFamily="34" charset="-122"/>
                <a:cs typeface="Quattrocento" pitchFamily="34" charset="-120"/>
              </a:rPr>
              <a:t>發料生產</a:t>
            </a:r>
            <a:endParaRPr lang="en-US" sz="2200" dirty="0">
              <a:latin typeface="+mj-lt"/>
            </a:endParaRPr>
          </a:p>
        </p:txBody>
      </p:sp>
      <p:sp>
        <p:nvSpPr>
          <p:cNvPr id="10" name="Shape 6"/>
          <p:cNvSpPr/>
          <p:nvPr/>
        </p:nvSpPr>
        <p:spPr>
          <a:xfrm>
            <a:off x="5418653" y="3919657"/>
            <a:ext cx="8314253" cy="15240"/>
          </a:xfrm>
          <a:prstGeom prst="roundRect">
            <a:avLst>
              <a:gd name="adj" fmla="val 235611"/>
            </a:avLst>
          </a:prstGeom>
          <a:solidFill>
            <a:srgbClr val="4A6B6A"/>
          </a:solidFill>
          <a:ln/>
        </p:spPr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52650" y="3964781"/>
            <a:ext cx="3847505" cy="830580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3908107" y="4169688"/>
            <a:ext cx="336590" cy="4207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200"/>
              </a:lnSpc>
              <a:buNone/>
            </a:pPr>
            <a:r>
              <a:rPr lang="en-US" sz="2650" dirty="0">
                <a:solidFill>
                  <a:srgbClr val="F9EEE7"/>
                </a:solidFill>
                <a:latin typeface="+mj-lt"/>
                <a:ea typeface="Quattrocento" pitchFamily="34" charset="-122"/>
                <a:cs typeface="Quattrocento" pitchFamily="34" charset="-120"/>
              </a:rPr>
              <a:t>3</a:t>
            </a:r>
            <a:endParaRPr lang="en-US" sz="2650" dirty="0">
              <a:latin typeface="+mj-lt"/>
            </a:endParaRPr>
          </a:p>
        </p:txBody>
      </p:sp>
      <p:sp>
        <p:nvSpPr>
          <p:cNvPr id="13" name="Text 8"/>
          <p:cNvSpPr/>
          <p:nvPr/>
        </p:nvSpPr>
        <p:spPr>
          <a:xfrm>
            <a:off x="6239470" y="4204097"/>
            <a:ext cx="112585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+mj-lt"/>
                <a:ea typeface="Quattrocento" pitchFamily="34" charset="-122"/>
                <a:cs typeface="Quattrocento" pitchFamily="34" charset="-120"/>
              </a:rPr>
              <a:t>到庫入庫</a:t>
            </a:r>
            <a:endParaRPr lang="en-US" sz="2200" dirty="0">
              <a:latin typeface="+mj-lt"/>
            </a:endParaRPr>
          </a:p>
        </p:txBody>
      </p:sp>
      <p:sp>
        <p:nvSpPr>
          <p:cNvPr id="14" name="Shape 9"/>
          <p:cNvSpPr/>
          <p:nvPr/>
        </p:nvSpPr>
        <p:spPr>
          <a:xfrm>
            <a:off x="6059924" y="4810006"/>
            <a:ext cx="7672983" cy="15240"/>
          </a:xfrm>
          <a:prstGeom prst="roundRect">
            <a:avLst>
              <a:gd name="adj" fmla="val 235611"/>
            </a:avLst>
          </a:prstGeom>
          <a:solidFill>
            <a:srgbClr val="4A6B6A"/>
          </a:solidFill>
          <a:ln/>
        </p:spPr>
      </p:sp>
      <p:pic>
        <p:nvPicPr>
          <p:cNvPr id="1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11379" y="4855131"/>
            <a:ext cx="5130046" cy="830580"/>
          </a:xfrm>
          <a:prstGeom prst="rect">
            <a:avLst/>
          </a:prstGeom>
        </p:spPr>
      </p:pic>
      <p:sp>
        <p:nvSpPr>
          <p:cNvPr id="16" name="Text 10"/>
          <p:cNvSpPr/>
          <p:nvPr/>
        </p:nvSpPr>
        <p:spPr>
          <a:xfrm>
            <a:off x="3907988" y="5060037"/>
            <a:ext cx="336590" cy="4207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200"/>
              </a:lnSpc>
              <a:buNone/>
            </a:pPr>
            <a:r>
              <a:rPr lang="en-US" sz="2650" dirty="0">
                <a:solidFill>
                  <a:srgbClr val="F9EEE7"/>
                </a:solidFill>
                <a:latin typeface="+mj-lt"/>
                <a:ea typeface="Quattrocento" pitchFamily="34" charset="-122"/>
                <a:cs typeface="Quattrocento" pitchFamily="34" charset="-120"/>
              </a:rPr>
              <a:t>4</a:t>
            </a:r>
            <a:endParaRPr lang="en-US" sz="2650" dirty="0">
              <a:latin typeface="+mj-lt"/>
            </a:endParaRPr>
          </a:p>
        </p:txBody>
      </p:sp>
      <p:sp>
        <p:nvSpPr>
          <p:cNvPr id="17" name="Text 11"/>
          <p:cNvSpPr/>
          <p:nvPr/>
        </p:nvSpPr>
        <p:spPr>
          <a:xfrm>
            <a:off x="6880741" y="5094446"/>
            <a:ext cx="562928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+mj-lt"/>
                <a:ea typeface="Quattrocento" pitchFamily="34" charset="-122"/>
                <a:cs typeface="Quattrocento" pitchFamily="34" charset="-120"/>
              </a:rPr>
              <a:t>請購</a:t>
            </a:r>
            <a:endParaRPr lang="en-US" sz="2200" dirty="0">
              <a:latin typeface="+mj-lt"/>
            </a:endParaRPr>
          </a:p>
        </p:txBody>
      </p:sp>
      <p:sp>
        <p:nvSpPr>
          <p:cNvPr id="18" name="Shape 12"/>
          <p:cNvSpPr/>
          <p:nvPr/>
        </p:nvSpPr>
        <p:spPr>
          <a:xfrm>
            <a:off x="6701195" y="5700355"/>
            <a:ext cx="7031712" cy="15240"/>
          </a:xfrm>
          <a:prstGeom prst="roundRect">
            <a:avLst>
              <a:gd name="adj" fmla="val 235611"/>
            </a:avLst>
          </a:prstGeom>
          <a:solidFill>
            <a:srgbClr val="4A6B6A"/>
          </a:solidFill>
          <a:ln/>
        </p:spPr>
      </p:sp>
      <p:pic>
        <p:nvPicPr>
          <p:cNvPr id="19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0109" y="5745480"/>
            <a:ext cx="6412587" cy="830580"/>
          </a:xfrm>
          <a:prstGeom prst="rect">
            <a:avLst/>
          </a:prstGeom>
        </p:spPr>
      </p:pic>
      <p:sp>
        <p:nvSpPr>
          <p:cNvPr id="20" name="Text 13"/>
          <p:cNvSpPr/>
          <p:nvPr/>
        </p:nvSpPr>
        <p:spPr>
          <a:xfrm>
            <a:off x="3907988" y="5950387"/>
            <a:ext cx="336590" cy="4207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200"/>
              </a:lnSpc>
              <a:buNone/>
            </a:pPr>
            <a:r>
              <a:rPr lang="en-US" sz="2650" dirty="0">
                <a:solidFill>
                  <a:srgbClr val="F9EEE7"/>
                </a:solidFill>
                <a:latin typeface="+mj-lt"/>
                <a:ea typeface="Quattrocento" pitchFamily="34" charset="-122"/>
                <a:cs typeface="Quattrocento" pitchFamily="34" charset="-120"/>
              </a:rPr>
              <a:t>5</a:t>
            </a:r>
            <a:endParaRPr lang="en-US" sz="2650" dirty="0">
              <a:latin typeface="+mj-lt"/>
            </a:endParaRPr>
          </a:p>
        </p:txBody>
      </p:sp>
      <p:sp>
        <p:nvSpPr>
          <p:cNvPr id="21" name="Text 14"/>
          <p:cNvSpPr/>
          <p:nvPr/>
        </p:nvSpPr>
        <p:spPr>
          <a:xfrm>
            <a:off x="7522012" y="5984796"/>
            <a:ext cx="112585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+mj-lt"/>
                <a:ea typeface="Quattrocento" pitchFamily="34" charset="-122"/>
                <a:cs typeface="Quattrocento" pitchFamily="34" charset="-120"/>
              </a:rPr>
              <a:t>生產需求</a:t>
            </a:r>
            <a:endParaRPr lang="en-US" sz="2200" dirty="0">
              <a:latin typeface="+mj-lt"/>
            </a:endParaRPr>
          </a:p>
        </p:txBody>
      </p:sp>
      <p:sp>
        <p:nvSpPr>
          <p:cNvPr id="22" name="Text 15"/>
          <p:cNvSpPr/>
          <p:nvPr/>
        </p:nvSpPr>
        <p:spPr>
          <a:xfrm>
            <a:off x="837724" y="6845260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+mj-lt"/>
                <a:ea typeface="Quattrocento" pitchFamily="34" charset="-122"/>
                <a:cs typeface="Quattrocento" pitchFamily="34" charset="-120"/>
              </a:rPr>
              <a:t>完整流程包含生產需求、請購、到庫入庫、發料生產及治具管理。效益：提升生產效率、降低不良率、優化治具管理。</a:t>
            </a:r>
            <a:endParaRPr lang="en-US" sz="1850" dirty="0">
              <a:latin typeface="+mj-l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542</TotalTime>
  <Words>275</Words>
  <Application>Microsoft Office PowerPoint</Application>
  <PresentationFormat>自訂</PresentationFormat>
  <Paragraphs>85</Paragraphs>
  <Slides>10</Slides>
  <Notes>10</Notes>
  <HiddenSlides>0</HiddenSlides>
  <MMClips>0</MMClips>
  <ScaleCrop>false</ScaleCrop>
  <HeadingPairs>
    <vt:vector size="6" baseType="variant">
      <vt:variant>
        <vt:lpstr>使用字型</vt:lpstr>
      </vt:variant>
      <vt:variant>
        <vt:i4>1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10</vt:i4>
      </vt:variant>
    </vt:vector>
  </HeadingPairs>
  <TitlesOfParts>
    <vt:vector size="12" baseType="lpstr">
      <vt:lpstr>Arial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Castles Nelson</cp:lastModifiedBy>
  <cp:revision>10</cp:revision>
  <dcterms:created xsi:type="dcterms:W3CDTF">2025-04-17T16:16:45Z</dcterms:created>
  <dcterms:modified xsi:type="dcterms:W3CDTF">2025-04-21T09:06:16Z</dcterms:modified>
</cp:coreProperties>
</file>